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91" d="100"/>
          <a:sy n="91" d="100"/>
        </p:scale>
        <p:origin x="67" y="14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7FE968-AD35-40D6-AF33-6D3894B2BB8D}" type="datetimeFigureOut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15CDB5-8D3A-448B-8639-DD8F368A88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676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'1.0' encoding='UTF-8' standalone='yes'?>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jpeg"/><Relationship Id="rId4" Type="http://schemas.openxmlformats.org/officeDocument/2006/relationships/image" Target="../media/image3.png"/></Relationships>
</file>

<file path=ppt/slideLayouts/_rels/slideLayout4.xml.rels><?xml version='1.0' encoding='UTF-8' standalone='yes'?>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엘콘\Desktop\1.png">
            <a:extLst>
              <a:ext uri="{FF2B5EF4-FFF2-40B4-BE49-F238E27FC236}">
                <a16:creationId xmlns:a16="http://schemas.microsoft.com/office/drawing/2014/main" id="{1FF713D6-2929-4C61-AA44-3E0E20ED7642}"/>
              </a:ext>
            </a:extLst>
          </p:cNvPr>
          <p:cNvPicPr preferRelativeResize="0">
            <a:picLocks noChangeArrowheads="1"/>
          </p:cNvPicPr>
          <p:nvPr userDrawn="1"/>
        </p:nvPicPr>
        <p:blipFill rotWithShape="1">
          <a:blip r:embed="rId2" cstate="print"/>
          <a:srcRect b="10447"/>
          <a:stretch/>
        </p:blipFill>
        <p:spPr bwMode="auto">
          <a:xfrm>
            <a:off x="-2198" y="-170605"/>
            <a:ext cx="12193200" cy="7272808"/>
          </a:xfrm>
          <a:prstGeom prst="rect">
            <a:avLst/>
          </a:prstGeom>
          <a:noFill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F7EC5D5-9C78-48F2-9E68-325BBD7C9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28763"/>
            <a:ext cx="9144000" cy="679703"/>
          </a:xfrm>
        </p:spPr>
        <p:txBody>
          <a:bodyPr anchor="t">
            <a:noAutofit/>
          </a:bodyPr>
          <a:lstStyle>
            <a:lvl1pPr algn="ctr">
              <a:defRPr sz="5400">
                <a:solidFill>
                  <a:srgbClr val="0070C0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E04EFE6-6718-49A5-A5AD-8B0350C8A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32396"/>
            <a:ext cx="9144000" cy="74854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solidFill>
                  <a:srgbClr val="C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E5D570-5CEC-4F8A-90F4-5D5BAE7C4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3C3A-F20E-4107-BB18-8F7474EB721E}" type="datetime1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97FFC3-9232-432A-93B1-E66BD8B7C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E3E26F-3BAC-4C62-9E4C-14513E20A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06B12-13D8-4135-B6EB-99411CB30F50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E4AEEF2-B4BF-443A-89BC-8F49D467EA95}"/>
              </a:ext>
            </a:extLst>
          </p:cNvPr>
          <p:cNvPicPr preferRelativeResize="0">
            <a:picLocks noChangeArrowheads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303380" y="2853597"/>
            <a:ext cx="5582042" cy="517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52C74F-9A17-482F-9051-8985B5CA3A86}"/>
              </a:ext>
            </a:extLst>
          </p:cNvPr>
          <p:cNvSpPr txBox="1"/>
          <p:nvPr userDrawn="1"/>
        </p:nvSpPr>
        <p:spPr>
          <a:xfrm>
            <a:off x="318233" y="201628"/>
            <a:ext cx="22209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>
                <a:solidFill>
                  <a:srgbClr val="00B050"/>
                </a:solidFill>
                <a:latin typeface="+mn-ea"/>
                <a:ea typeface="+mn-ea"/>
              </a:rPr>
              <a:t>Green Planet “Earth”</a:t>
            </a:r>
            <a:endParaRPr lang="ko-KR" altLang="en-US" sz="1600" b="1">
              <a:solidFill>
                <a:srgbClr val="00B050"/>
              </a:solidFill>
              <a:latin typeface="+mn-ea"/>
              <a:ea typeface="+mn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FE2B67A-8FAA-4CE1-98AA-A9B5AF9425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19"/>
          <a:stretch/>
        </p:blipFill>
        <p:spPr>
          <a:xfrm>
            <a:off x="10271670" y="258768"/>
            <a:ext cx="1512168" cy="39997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C99A605-208F-41CF-994F-8785561B6748}"/>
              </a:ext>
            </a:extLst>
          </p:cNvPr>
          <p:cNvSpPr/>
          <p:nvPr userDrawn="1"/>
        </p:nvSpPr>
        <p:spPr>
          <a:xfrm>
            <a:off x="318233" y="540182"/>
            <a:ext cx="3530005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>
                <a:solidFill>
                  <a:srgbClr val="00B050"/>
                </a:solidFill>
                <a:latin typeface="+mn-ea"/>
                <a:ea typeface="+mn-ea"/>
              </a:rPr>
              <a:t>Smart City &amp; Smart Home</a:t>
            </a:r>
          </a:p>
          <a:p>
            <a:r>
              <a:rPr lang="en-US" altLang="ko-KR" sz="1400" b="1">
                <a:solidFill>
                  <a:srgbClr val="00B050"/>
                </a:solidFill>
                <a:latin typeface="+mn-ea"/>
                <a:ea typeface="+mn-ea"/>
              </a:rPr>
              <a:t>Smart Energy &amp; Professional(senpro®)</a:t>
            </a:r>
          </a:p>
          <a:p>
            <a:r>
              <a:rPr lang="en-US" altLang="ko-KR" sz="1400" b="1">
                <a:solidFill>
                  <a:srgbClr val="00B050"/>
                </a:solidFill>
                <a:latin typeface="+mn-ea"/>
                <a:ea typeface="+mn-ea"/>
              </a:rPr>
              <a:t>IoT Connectivity</a:t>
            </a:r>
            <a:endParaRPr lang="ko-KR" altLang="en-US" sz="140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19757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7EC5D5-9C78-48F2-9E68-325BBD7C9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3105"/>
            <a:ext cx="9144000" cy="679703"/>
          </a:xfrm>
        </p:spPr>
        <p:txBody>
          <a:bodyPr anchor="t">
            <a:noAutofit/>
          </a:bodyPr>
          <a:lstStyle>
            <a:lvl1pPr algn="ctr">
              <a:defRPr sz="5400">
                <a:solidFill>
                  <a:srgbClr val="0070C0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E04EFE6-6718-49A5-A5AD-8B0350C8A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3969" y="1988553"/>
            <a:ext cx="8630191" cy="3611057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buNone/>
              <a:defRPr sz="2800">
                <a:solidFill>
                  <a:srgbClr val="00206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E5D570-5CEC-4F8A-90F4-5D5BAE7C4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36BFB-0304-4CD0-80BA-9CB20F60D752}" type="datetime1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97FFC3-9232-432A-93B1-E66BD8B7C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E3E26F-3BAC-4C62-9E4C-14513E20A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06B12-13D8-4135-B6EB-99411CB30F50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8D4A549-F8DB-4897-B2F2-291D65D8E0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739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3217BCD0-32DC-419F-A96B-AF7CD6ADD9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F7EC5D5-9C78-48F2-9E68-325BBD7C9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3105"/>
            <a:ext cx="9144000" cy="679703"/>
          </a:xfrm>
        </p:spPr>
        <p:txBody>
          <a:bodyPr anchor="t">
            <a:noAutofit/>
          </a:bodyPr>
          <a:lstStyle>
            <a:lvl1pPr algn="ctr">
              <a:defRPr sz="5400">
                <a:solidFill>
                  <a:srgbClr val="0070C0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E04EFE6-6718-49A5-A5AD-8B0350C8A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3969" y="1988553"/>
            <a:ext cx="8630191" cy="3611057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buNone/>
              <a:defRPr sz="2800">
                <a:solidFill>
                  <a:srgbClr val="00206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E5D570-5CEC-4F8A-90F4-5D5BAE7C4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36BFB-0304-4CD0-80BA-9CB20F60D752}" type="datetime1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97FFC3-9232-432A-93B1-E66BD8B7C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E3E26F-3BAC-4C62-9E4C-14513E20A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06B12-13D8-4135-B6EB-99411CB30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333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8C77F41-ACDB-4DB8-8827-ACF6050D19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0413" cy="1724139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2CBDF598-552A-418B-8E43-5B0AE8B106C7}"/>
              </a:ext>
            </a:extLst>
          </p:cNvPr>
          <p:cNvGrpSpPr/>
          <p:nvPr userDrawn="1"/>
        </p:nvGrpSpPr>
        <p:grpSpPr>
          <a:xfrm>
            <a:off x="1868245" y="2127265"/>
            <a:ext cx="8474881" cy="942412"/>
            <a:chOff x="473922" y="1622711"/>
            <a:chExt cx="8475984" cy="942194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B414909-339F-44E5-88D2-F2B27CADE6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922" y="1622711"/>
              <a:ext cx="8475984" cy="942194"/>
            </a:xfrm>
            <a:prstGeom prst="rect">
              <a:avLst/>
            </a:prstGeom>
          </p:spPr>
        </p:pic>
        <p:sp>
          <p:nvSpPr>
            <p:cNvPr id="11" name="Rectangle 62">
              <a:extLst>
                <a:ext uri="{FF2B5EF4-FFF2-40B4-BE49-F238E27FC236}">
                  <a16:creationId xmlns:a16="http://schemas.microsoft.com/office/drawing/2014/main" id="{59B54A13-CE3A-4501-85B2-BD2D3CDDA3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1274" y="1764105"/>
              <a:ext cx="4320480" cy="584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F8F8F8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 eaLnBrk="0" latinLnBrk="0" hangingPunct="0"/>
              <a:endParaRPr lang="ko-KR" altLang="en-US" sz="3200" b="1">
                <a:solidFill>
                  <a:schemeClr val="accent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C46931FF-7466-4083-9543-26BFADA8E2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19"/>
          <a:stretch/>
        </p:blipFill>
        <p:spPr>
          <a:xfrm>
            <a:off x="10343126" y="261443"/>
            <a:ext cx="1584728" cy="41917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BB2662C-CE75-4EBD-883B-B726E072C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2883" y="2207732"/>
            <a:ext cx="6120871" cy="694355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C450BB-1AFA-4A58-A227-A2998C63B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2883" y="3213463"/>
            <a:ext cx="6926670" cy="29268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618DF5-CE7A-41A8-924D-4CAB0F51E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87BA5-BB9C-4DE4-A212-5BDF144B8CC8}" type="datetime1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108C2E-2E07-4AF6-8314-F21476FDA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17D3E7-0908-42E6-AFF4-8B0F979A8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06B12-13D8-4135-B6EB-99411CB30F50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026" name="Picture 2" descr="chapter에 대한 이미지 검색결과">
            <a:extLst>
              <a:ext uri="{FF2B5EF4-FFF2-40B4-BE49-F238E27FC236}">
                <a16:creationId xmlns:a16="http://schemas.microsoft.com/office/drawing/2014/main" id="{A8109062-68FF-4460-8458-2C621925F2E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2" t="21687" r="18829" b="29605"/>
          <a:stretch/>
        </p:blipFill>
        <p:spPr bwMode="auto">
          <a:xfrm>
            <a:off x="2547481" y="2351375"/>
            <a:ext cx="1593910" cy="474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2059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DC58B69-4C0A-4A39-BAB3-0877A7B62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799A563-6DD7-4955-B0E6-48EB2B7F3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170" y="-74030"/>
            <a:ext cx="5630681" cy="365126"/>
          </a:xfrm>
        </p:spPr>
        <p:txBody>
          <a:bodyPr anchor="b">
            <a:normAutofit/>
          </a:bodyPr>
          <a:lstStyle>
            <a:lvl1pPr>
              <a:defRPr sz="14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F4A812-DC1B-473C-95C6-896753762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075" y="194925"/>
            <a:ext cx="10641875" cy="432834"/>
          </a:xfrm>
        </p:spPr>
        <p:txBody>
          <a:bodyPr anchor="b">
            <a:noAutofit/>
          </a:bodyPr>
          <a:lstStyle>
            <a:lvl1pPr marL="0" indent="0">
              <a:buNone/>
              <a:defRPr sz="2000">
                <a:solidFill>
                  <a:srgbClr val="FFC000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F9BBA7-FF04-4391-A7B3-D94F0C074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7A7BD-F14D-4543-9ECF-949A484678D8}" type="datetime1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CA4C53-1F4C-41D9-864B-40D869CF9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F10CB0-7BB8-41B5-9FF0-1DCC13A04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4706" y="6498963"/>
            <a:ext cx="2743200" cy="365125"/>
          </a:xfrm>
        </p:spPr>
        <p:txBody>
          <a:bodyPr/>
          <a:lstStyle/>
          <a:p>
            <a:fld id="{15E06B12-13D8-4135-B6EB-99411CB30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127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3D4D24D5-0F8B-4CED-B4F7-D1BD69EC6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8" name="모서리가 둥근 직사각형 13">
            <a:extLst>
              <a:ext uri="{FF2B5EF4-FFF2-40B4-BE49-F238E27FC236}">
                <a16:creationId xmlns:a16="http://schemas.microsoft.com/office/drawing/2014/main" id="{32FAE15C-0ED4-455E-A6A5-AD35559A3ED3}"/>
              </a:ext>
            </a:extLst>
          </p:cNvPr>
          <p:cNvSpPr/>
          <p:nvPr userDrawn="1"/>
        </p:nvSpPr>
        <p:spPr>
          <a:xfrm>
            <a:off x="86994" y="130887"/>
            <a:ext cx="674930" cy="432833"/>
          </a:xfrm>
          <a:prstGeom prst="roundRect">
            <a:avLst>
              <a:gd name="adj" fmla="val 5000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C2FDC285-CEA2-4426-BF7C-55F7A83E4F9F}"/>
              </a:ext>
            </a:extLst>
          </p:cNvPr>
          <p:cNvSpPr txBox="1">
            <a:spLocks/>
          </p:cNvSpPr>
          <p:nvPr userDrawn="1"/>
        </p:nvSpPr>
        <p:spPr>
          <a:xfrm>
            <a:off x="87725" y="168544"/>
            <a:ext cx="663388" cy="3497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0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B49307-EA62-4667-AE2F-B59FD6D10F6E}" type="slidenum">
              <a:rPr kumimoji="0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0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40CE4C-F970-45EF-8CC7-819AEDBAE226}"/>
              </a:ext>
            </a:extLst>
          </p:cNvPr>
          <p:cNvSpPr txBox="1"/>
          <p:nvPr userDrawn="1"/>
        </p:nvSpPr>
        <p:spPr>
          <a:xfrm rot="5400000">
            <a:off x="-1364190" y="3344762"/>
            <a:ext cx="29770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>
                <a:solidFill>
                  <a:schemeClr val="accent1">
                    <a:lumMod val="50000"/>
                  </a:schemeClr>
                </a:solidFill>
                <a:latin typeface="Adobe Caslon Pro Bold" panose="0205070206050A020403" pitchFamily="18" charset="0"/>
                <a:ea typeface="210 라임 B" panose="02020603020101020101" pitchFamily="18" charset="-127"/>
              </a:rPr>
              <a:t>©</a:t>
            </a:r>
            <a:r>
              <a:rPr lang="ko-KR" altLang="en-US" sz="800">
                <a:solidFill>
                  <a:schemeClr val="accent1">
                    <a:lumMod val="50000"/>
                  </a:schemeClr>
                </a:solidFill>
                <a:latin typeface="Adobe Caslon Pro Bold" panose="0205070206050A020403" pitchFamily="18" charset="0"/>
                <a:ea typeface="210 라임 B" panose="02020603020101020101" pitchFamily="18" charset="-127"/>
              </a:rPr>
              <a:t> </a:t>
            </a:r>
            <a:r>
              <a:rPr lang="en-US" altLang="ko-KR" sz="800">
                <a:solidFill>
                  <a:schemeClr val="accent1">
                    <a:lumMod val="50000"/>
                  </a:schemeClr>
                </a:solidFill>
                <a:latin typeface="Adobe Caslon Pro Bold" panose="0205070206050A020403" pitchFamily="18" charset="0"/>
                <a:ea typeface="210 라임 B" panose="02020603020101020101" pitchFamily="18" charset="-127"/>
              </a:rPr>
              <a:t>2015~2019 PARK JIN SANG@</a:t>
            </a:r>
            <a:r>
              <a:rPr lang="ko-KR" altLang="en-US" sz="800">
                <a:solidFill>
                  <a:schemeClr val="accent1">
                    <a:lumMod val="50000"/>
                  </a:schemeClr>
                </a:solidFill>
                <a:latin typeface="Adobe Caslon Pro Bold" panose="0205070206050A020403" pitchFamily="18" charset="0"/>
                <a:ea typeface="210 라임 B" panose="02020603020101020101" pitchFamily="18" charset="-127"/>
              </a:rPr>
              <a:t> </a:t>
            </a:r>
            <a:r>
              <a:rPr lang="en-US" altLang="ko-KR" sz="800">
                <a:solidFill>
                  <a:schemeClr val="accent1">
                    <a:lumMod val="50000"/>
                  </a:schemeClr>
                </a:solidFill>
                <a:latin typeface="Adobe Caslon Pro Bold" panose="0205070206050A020403" pitchFamily="18" charset="0"/>
                <a:ea typeface="210 라임 B" panose="02020603020101020101" pitchFamily="18" charset="-127"/>
              </a:rPr>
              <a:t>SENPRO All Rights Reserved</a:t>
            </a:r>
            <a:endParaRPr lang="ko-KR" altLang="en-US" sz="800">
              <a:solidFill>
                <a:schemeClr val="accent1">
                  <a:lumMod val="50000"/>
                </a:schemeClr>
              </a:solidFill>
              <a:latin typeface="Adobe Caslon Pro Bold" panose="0205070206050A020403" pitchFamily="18" charset="0"/>
              <a:ea typeface="210 라임 B" panose="02020603020101020101" pitchFamily="18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6C55CEB-3F5B-4161-AF3E-2C01F6C59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560" y="264044"/>
            <a:ext cx="10337800" cy="326491"/>
          </a:xfrm>
        </p:spPr>
        <p:txBody>
          <a:bodyPr>
            <a:noAutofit/>
          </a:bodyPr>
          <a:lstStyle>
            <a:lvl1pPr>
              <a:defRPr sz="200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F6B246-8372-4790-9919-119BD4ED2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640" y="748937"/>
            <a:ext cx="10078720" cy="557348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3FB492-172E-4B9D-8A4A-D5CEFE008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8760" y="6553200"/>
            <a:ext cx="1112520" cy="239395"/>
          </a:xfrm>
        </p:spPr>
        <p:txBody>
          <a:bodyPr/>
          <a:lstStyle/>
          <a:p>
            <a:fld id="{1CA3A8E4-6E64-40B5-A9A3-255E324AFC86}" type="datetime1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C5E349-0060-433B-99A0-FFB7D966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7680" y="6553200"/>
            <a:ext cx="8666480" cy="23939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E87641-A063-4973-8843-5486E3AEC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4160" y="6563360"/>
            <a:ext cx="604520" cy="229235"/>
          </a:xfrm>
        </p:spPr>
        <p:txBody>
          <a:bodyPr/>
          <a:lstStyle/>
          <a:p>
            <a:fld id="{15E06B12-13D8-4135-B6EB-99411CB30F5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76F74A-C0E4-4788-8675-5F95A59E4F44}"/>
              </a:ext>
            </a:extLst>
          </p:cNvPr>
          <p:cNvSpPr txBox="1"/>
          <p:nvPr userDrawn="1"/>
        </p:nvSpPr>
        <p:spPr>
          <a:xfrm>
            <a:off x="797560" y="3076"/>
            <a:ext cx="7857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>
                <a:solidFill>
                  <a:schemeClr val="bg1"/>
                </a:solidFill>
              </a:rPr>
              <a:t>CHAPTER</a:t>
            </a:r>
            <a:endParaRPr lang="ko-KR" altLang="en-US" sz="11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2637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AFDFA28-7021-4F41-BC2D-A096FCFFE8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D2D991E-DEEE-47F9-A905-F567C05B0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517"/>
            <a:ext cx="10515600" cy="530987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274C3B-A306-4868-8CB6-4C167803C8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6CD184-129D-4A6B-B47E-9AC9653C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313BD9-0266-456D-9EED-975D12AE7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C84BA-33E1-4663-A127-602F9C412402}" type="datetime1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70402C-C827-4FDA-90D5-DC930CD2D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426757-BAB2-49B7-9D71-BD6BBEF4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06B12-13D8-4135-B6EB-99411CB30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8400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DAA585-AAEC-48E4-8A6C-6164F111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A5489F-5002-4EF0-8BB1-1230152BE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DEC916-AB6D-45F4-BA52-0BBACE198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B2C3C4-9AF0-4D52-98A1-A727AA8BC6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04A621-88A4-4BCC-A0D7-D31B1FF3AA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EAAD354-4E3E-4425-AB4D-69BC7E105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B4DE-6D35-4F30-AFDD-DBB2A81A3AC8}" type="datetime1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E46F70D-AF8E-42E2-BBD8-E8AA803F7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AA753C-E37B-457B-A10E-0D8A3A36E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06B12-13D8-4135-B6EB-99411CB30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65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5A7696-6A46-4547-B1C5-F9A8359B5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FF532-3EFA-4453-A8EB-3C6EA88CEDF5}" type="datetime1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62AB1C-9B5C-4AB3-B84C-275ECDB8E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21E7FB-B270-4CD0-A3BF-30BB60A6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06B12-13D8-4135-B6EB-99411CB30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504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7EC5D5-9C78-48F2-9E68-325BBD7C9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3105"/>
            <a:ext cx="9144000" cy="679703"/>
          </a:xfrm>
        </p:spPr>
        <p:txBody>
          <a:bodyPr anchor="t">
            <a:noAutofit/>
          </a:bodyPr>
          <a:lstStyle>
            <a:lvl1pPr algn="ctr">
              <a:defRPr sz="5400">
                <a:solidFill>
                  <a:srgbClr val="0070C0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E04EFE6-6718-49A5-A5AD-8B0350C8A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3969" y="1988553"/>
            <a:ext cx="8630191" cy="3611057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buNone/>
              <a:defRPr sz="2800">
                <a:solidFill>
                  <a:srgbClr val="00206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E5D570-5CEC-4F8A-90F4-5D5BAE7C4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36BFB-0304-4CD0-80BA-9CB20F60D752}" type="datetime1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97FFC3-9232-432A-93B1-E66BD8B7C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E3E26F-3BAC-4C62-9E4C-14513E20A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06B12-13D8-4135-B6EB-99411CB30F50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1790F71-3902-4A8D-BA4B-6355D16F2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58749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52EF4A2-B567-4310-9E83-5F0C46AAA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49103F-D46C-426F-8E90-770C7FCDE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A35532-F9B5-4F78-B0EC-FF2AFFA6EF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fld id="{FD1BFE66-D991-410A-9DEE-84371D971325}" type="datetime1">
              <a:rPr lang="ko-KR" altLang="en-US" smtClean="0"/>
              <a:t>2019-12-26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64D131-ED95-4E3A-9663-BFD7BB6D15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2D9EE9-DE37-4CC0-B5DE-D5FA6EA1D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fld id="{15E06B12-13D8-4135-B6EB-99411CB30F5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9806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56" r:id="rId4"/>
    <p:sldLayoutId id="2147483650" r:id="rId5"/>
    <p:sldLayoutId id="2147483652" r:id="rId6"/>
    <p:sldLayoutId id="2147483653" r:id="rId7"/>
    <p:sldLayoutId id="2147483655" r:id="rId8"/>
    <p:sldLayoutId id="2147483662" r:id="rId9"/>
    <p:sldLayoutId id="2147483663" r:id="rId10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4FB8116-DA10-4975-8FC2-B538353D1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06B12-13D8-4135-B6EB-99411CB30F5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742398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SOFTWARE PLAYGROUND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Digital Cockpit Project for Smart Vehicle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Contents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1. Project Information </a:t>
            </a:r>
          </a:p>
          <a:p>
            <a:r>
              <a:t>2. System Information </a:t>
            </a:r>
          </a:p>
          <a:p>
            <a:r>
              <a:t>3. Device Information </a:t>
            </a:r>
          </a:p>
          <a:p>
            <a:r>
              <a:t>4. UseCaseDemo </a:t>
            </a:r>
          </a:p>
          <a:p>
            <a:r>
              <a:t>5. WarpUp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1. Project Information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1.1 Overview </a:t>
            </a:r>
          </a:p>
          <a:p>
            <a:r>
              <a:t>1.2 Scope </a:t>
            </a:r>
          </a:p>
          <a:p>
            <a:r>
              <a:t>1.3 Schedule </a:t>
            </a:r>
          </a:p>
          <a:p>
            <a:r>
              <a:t>1.4 Cost </a:t>
            </a:r>
          </a:p>
          <a:p>
            <a:r>
              <a:t>1.5 Quality </a:t>
            </a:r>
          </a:p>
          <a:p>
            <a:r>
              <a:t>1.6 Human Resource </a:t>
            </a:r>
          </a:p>
          <a:p>
            <a:r>
              <a:t>1.7 Communication </a:t>
            </a:r>
          </a:p>
          <a:p>
            <a:r>
              <a:t>1.8 Risk </a:t>
            </a:r>
          </a:p>
          <a:p>
            <a:r>
              <a:t>1.9 Procurement </a:t>
            </a:r>
          </a:p>
          <a:p>
            <a:r>
              <a:t>1.10 Stakeholder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2. System Information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2.1 Overview </a:t>
            </a:r>
          </a:p>
          <a:p>
            <a:r>
              <a:t>2.2 Features </a:t>
            </a:r>
          </a:p>
          <a:p>
            <a:r>
              <a:t>2.3 Specifications </a:t>
            </a:r>
          </a:p>
          <a:p>
            <a:r>
              <a:t>2.4 Usecases </a:t>
            </a:r>
          </a:p>
          <a:p>
            <a:r>
              <a:t>2.5 Applications </a:t>
            </a:r>
          </a:p>
          <a:p>
            <a:r>
              <a:t>2.6 Appendix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3. Device Information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3.1 Vesc </a:t>
            </a:r>
          </a:p>
          <a:p>
            <a:r>
              <a:t>3.2 InertialMU </a:t>
            </a:r>
          </a:p>
          <a:p>
            <a:r>
              <a:t>3.3 UltrasonicMU </a:t>
            </a:r>
          </a:p>
          <a:p>
            <a:r>
              <a:t>3.4 LidarMU </a:t>
            </a:r>
          </a:p>
          <a:p>
            <a:r>
              <a:t>3.5 RadarMU </a:t>
            </a:r>
          </a:p>
          <a:p>
            <a:r>
              <a:t>3.6 Camera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4. UseCaseDemo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4.1 VESC </a:t>
            </a:r>
          </a:p>
          <a:p>
            <a:r>
              <a:t>4.2 UltrasonicMU </a:t>
            </a:r>
          </a:p>
          <a:p>
            <a:r>
              <a:t>4.3 Lidar </a:t>
            </a:r>
          </a:p>
          <a:p>
            <a:r>
              <a:t>4.4 IMU </a:t>
            </a:r>
          </a:p>
          <a:p>
            <a:r>
              <a:t>4.5 Camera </a:t>
            </a:r>
          </a:p>
          <a:p>
            <a:r>
              <a:t>4.6 Cluster1 </a:t>
            </a:r>
          </a:p>
          <a:p>
            <a:r>
              <a:t>4.7 Cluster2 </a:t>
            </a:r>
          </a:p>
          <a:p>
            <a:r>
              <a:t>4.8 Computer Vision </a:t>
            </a:r>
          </a:p>
          <a:p>
            <a:r>
              <a:t>4.9 V2V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5. WRAP UP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5.1 Review &amp; Summary </a:t>
            </a:r>
          </a:p>
          <a:p>
            <a:r>
              <a:t>5.2 Insight </a:t>
            </a:r>
          </a:p>
          <a:p>
            <a:r>
              <a:t>5.3 Future Works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APPENDIX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A.1 Data </a:t>
            </a:r>
          </a:p>
          <a:p>
            <a:r>
              <a:t>A.2 Data </a:t>
            </a:r>
          </a:p>
          <a:p>
            <a:r>
              <a:t>A.3 Reference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</Words>
  <Application>Microsoft Office PowerPoint</Application>
  <PresentationFormat>와이드스크린</PresentationFormat>
  <Paragraphs>1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나눔스퀘어 Bold</vt:lpstr>
      <vt:lpstr>나눔스퀘어 ExtraBold</vt:lpstr>
      <vt:lpstr>맑은 고딕</vt:lpstr>
      <vt:lpstr>Adobe Caslon Pro Bold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진상</dc:creator>
  <cp:lastModifiedBy>박 진상</cp:lastModifiedBy>
  <cp:revision>13</cp:revision>
  <dcterms:created xsi:type="dcterms:W3CDTF">2019-12-07T15:23:50Z</dcterms:created>
  <dcterms:modified xsi:type="dcterms:W3CDTF">2019-12-26T15:02:08Z</dcterms:modified>
</cp:coreProperties>
</file>